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76ABE-0AB6-4E61-BAF0-D3008DE6FD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1A472A-FF61-4E68-A989-AE76F37DD3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C3E707-6DAD-416D-9EB9-068D21BE5B72}"/>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263C62AD-F733-4709-A01B-CC64B6A8D1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94B43-2731-4911-98F1-41213C9CE8AB}"/>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93880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38975-7082-457F-9362-96DD774EF49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952531-F2B0-40C9-9168-CA85537189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C7C1A6-2D5D-4905-B0DA-0B742EE20528}"/>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D6DDD386-99B7-470E-A06E-039AD02417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D4349A-D293-4ADD-806C-E4E044D6BE64}"/>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3967042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50B765-30A7-41CB-A03A-80FB93273C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CD9F56-5EF2-40AA-A1A0-05C284A2EC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482144-DB32-434C-8305-1F775884B98E}"/>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4823A806-099C-4ABC-A422-008357DCDE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2C81E3-AA0D-491F-AC44-510DB41E419A}"/>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2385368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1D342-2FE4-432B-8905-972AF264EE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FDAE43-FE20-497A-94D3-15BA858E5B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4E4C54-28B5-4384-9F6B-840B59D031D1}"/>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C1D5A455-D8AD-44AC-B033-77315CAA2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2657A2-B9FD-406E-B965-1DD44AFA6BE6}"/>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75207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BBF7D-F454-4B96-80CC-FF8DBFE9A8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64AACB-EC1D-4227-A19A-F02239AED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0AA71E-42C8-44BC-93D2-DDAB8B57E285}"/>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577F72A1-36D1-4D1A-81AB-8ACA2D59B3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027A42-A8A5-4EFF-B9F9-B4FD6BC17F8A}"/>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3981946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310ED-1337-49C4-9586-2780F59ECB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F721CD-8BA6-48AB-8B89-AFC0B83BBE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F3AD3F-2898-4DBD-A332-C53C150C96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F214C1-C754-4055-80D7-4C0BBFDFC8FA}"/>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6" name="Footer Placeholder 5">
            <a:extLst>
              <a:ext uri="{FF2B5EF4-FFF2-40B4-BE49-F238E27FC236}">
                <a16:creationId xmlns:a16="http://schemas.microsoft.com/office/drawing/2014/main" id="{F8B4B1C2-B43A-4EFA-BEB9-B3EE45F452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423E49-1860-4D9D-BDA8-81279FDDC6B3}"/>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505319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91F41-01B6-4540-999D-AFA75CA521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7BD6C1-FF4D-49D9-B51E-202AA0952B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F0E480-B72A-4CFA-B156-87C1BC9FC2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39106E-5202-40D2-B43A-9742C46EF2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5D5BB64-1476-4833-ACD7-53270438BF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E33CC4-4A04-4DE8-9C7D-70D39862A3A7}"/>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8" name="Footer Placeholder 7">
            <a:extLst>
              <a:ext uri="{FF2B5EF4-FFF2-40B4-BE49-F238E27FC236}">
                <a16:creationId xmlns:a16="http://schemas.microsoft.com/office/drawing/2014/main" id="{25FE56C7-976C-4AE7-9134-59B9120441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8340CAB-EDA6-4BF4-9DC8-19438CE7B819}"/>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1961644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B8633-2CFA-4583-8E4E-94032EA077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BB322C-5045-48FA-827C-7F50D0524569}"/>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4" name="Footer Placeholder 3">
            <a:extLst>
              <a:ext uri="{FF2B5EF4-FFF2-40B4-BE49-F238E27FC236}">
                <a16:creationId xmlns:a16="http://schemas.microsoft.com/office/drawing/2014/main" id="{631B91DB-C004-4A98-A491-E5FAD8C257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0267AE-E68A-4F7D-9273-3FB082E87E46}"/>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3025673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53FA04-C2E9-4DA9-82E7-BCFE138013F9}"/>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3" name="Footer Placeholder 2">
            <a:extLst>
              <a:ext uri="{FF2B5EF4-FFF2-40B4-BE49-F238E27FC236}">
                <a16:creationId xmlns:a16="http://schemas.microsoft.com/office/drawing/2014/main" id="{F679E693-88D0-418C-96FD-04AFEB4465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3CCF33-EE2B-4E68-8596-FBC658F8DC8D}"/>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2261816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F513F-8C9C-4FCF-AF6F-8549C500F5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7827D2-682F-422A-837D-90917DE740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E8ACBE-6D7A-4132-AF4F-AE5AC10447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834F7E-9A35-4431-AB46-56984DD8CBD0}"/>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6" name="Footer Placeholder 5">
            <a:extLst>
              <a:ext uri="{FF2B5EF4-FFF2-40B4-BE49-F238E27FC236}">
                <a16:creationId xmlns:a16="http://schemas.microsoft.com/office/drawing/2014/main" id="{D68C9E99-4FF6-4EED-BAFB-46AC9A457B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F4CE3F-047D-41E6-8C69-84A53806F4FF}"/>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1191881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150A0-E4C5-46A1-A82A-4D1DF4075D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8DB61F-2FF5-4DB5-B1A9-21E85EDA3C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DD07BE-1A8C-416F-B6AE-71A0B3566B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FEAF54-0DA6-44EF-B1F8-262648654D43}"/>
              </a:ext>
            </a:extLst>
          </p:cNvPr>
          <p:cNvSpPr>
            <a:spLocks noGrp="1"/>
          </p:cNvSpPr>
          <p:nvPr>
            <p:ph type="dt" sz="half" idx="10"/>
          </p:nvPr>
        </p:nvSpPr>
        <p:spPr/>
        <p:txBody>
          <a:bodyPr/>
          <a:lstStyle/>
          <a:p>
            <a:fld id="{0A40B9D4-F656-4601-BAE1-7D194D8E1DF3}" type="datetimeFigureOut">
              <a:rPr lang="en-US" smtClean="0"/>
              <a:t>2/3/2025</a:t>
            </a:fld>
            <a:endParaRPr lang="en-US"/>
          </a:p>
        </p:txBody>
      </p:sp>
      <p:sp>
        <p:nvSpPr>
          <p:cNvPr id="6" name="Footer Placeholder 5">
            <a:extLst>
              <a:ext uri="{FF2B5EF4-FFF2-40B4-BE49-F238E27FC236}">
                <a16:creationId xmlns:a16="http://schemas.microsoft.com/office/drawing/2014/main" id="{8823902C-35A6-4ECD-8845-6FD4052F45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C70B98-C584-4C98-8539-074D2C696F32}"/>
              </a:ext>
            </a:extLst>
          </p:cNvPr>
          <p:cNvSpPr>
            <a:spLocks noGrp="1"/>
          </p:cNvSpPr>
          <p:nvPr>
            <p:ph type="sldNum" sz="quarter" idx="12"/>
          </p:nvPr>
        </p:nvSpPr>
        <p:spPr/>
        <p:txBody>
          <a:bodyPr/>
          <a:lstStyle/>
          <a:p>
            <a:fld id="{A3F45533-0FCB-45E7-9D34-AC110550C383}" type="slidenum">
              <a:rPr lang="en-US" smtClean="0"/>
              <a:t>‹#›</a:t>
            </a:fld>
            <a:endParaRPr lang="en-US"/>
          </a:p>
        </p:txBody>
      </p:sp>
    </p:spTree>
    <p:extLst>
      <p:ext uri="{BB962C8B-B14F-4D97-AF65-F5344CB8AC3E}">
        <p14:creationId xmlns:p14="http://schemas.microsoft.com/office/powerpoint/2010/main" val="1085174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04FC63-77BE-4680-8B8D-E2D7C38680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8E61AF-5AC6-42BD-8C7D-95728EA34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9D993F-CF41-418C-9FC0-1DFD817FBA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40B9D4-F656-4601-BAE1-7D194D8E1DF3}" type="datetimeFigureOut">
              <a:rPr lang="en-US" smtClean="0"/>
              <a:t>2/3/2025</a:t>
            </a:fld>
            <a:endParaRPr lang="en-US"/>
          </a:p>
        </p:txBody>
      </p:sp>
      <p:sp>
        <p:nvSpPr>
          <p:cNvPr id="5" name="Footer Placeholder 4">
            <a:extLst>
              <a:ext uri="{FF2B5EF4-FFF2-40B4-BE49-F238E27FC236}">
                <a16:creationId xmlns:a16="http://schemas.microsoft.com/office/drawing/2014/main" id="{5E8B290C-E25A-4B16-BD91-F3059773FA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AAAE23-58C4-4595-BD01-5F63836668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F45533-0FCB-45E7-9D34-AC110550C383}" type="slidenum">
              <a:rPr lang="en-US" smtClean="0"/>
              <a:t>‹#›</a:t>
            </a:fld>
            <a:endParaRPr lang="en-US"/>
          </a:p>
        </p:txBody>
      </p:sp>
    </p:spTree>
    <p:extLst>
      <p:ext uri="{BB962C8B-B14F-4D97-AF65-F5344CB8AC3E}">
        <p14:creationId xmlns:p14="http://schemas.microsoft.com/office/powerpoint/2010/main" val="14355583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8E9E6-6A65-4786-ADB3-08FDF180A717}"/>
              </a:ext>
            </a:extLst>
          </p:cNvPr>
          <p:cNvSpPr>
            <a:spLocks noGrp="1"/>
          </p:cNvSpPr>
          <p:nvPr>
            <p:ph type="ctrTitle"/>
          </p:nvPr>
        </p:nvSpPr>
        <p:spPr>
          <a:xfrm>
            <a:off x="1524000" y="504297"/>
            <a:ext cx="9144000" cy="638704"/>
          </a:xfrm>
        </p:spPr>
        <p:txBody>
          <a:bodyPr>
            <a:normAutofit fontScale="90000"/>
          </a:bodyPr>
          <a:lstStyle/>
          <a:p>
            <a:r>
              <a:rPr lang="en-US" sz="4800" b="1" dirty="0">
                <a:solidFill>
                  <a:srgbClr val="FF0000"/>
                </a:solidFill>
              </a:rPr>
              <a:t>Case Study of Water Pollution </a:t>
            </a:r>
          </a:p>
        </p:txBody>
      </p:sp>
      <p:sp>
        <p:nvSpPr>
          <p:cNvPr id="3" name="Subtitle 2">
            <a:extLst>
              <a:ext uri="{FF2B5EF4-FFF2-40B4-BE49-F238E27FC236}">
                <a16:creationId xmlns:a16="http://schemas.microsoft.com/office/drawing/2014/main" id="{6792023E-A10A-43EF-804D-440F66C83BC8}"/>
              </a:ext>
            </a:extLst>
          </p:cNvPr>
          <p:cNvSpPr>
            <a:spLocks noGrp="1"/>
          </p:cNvSpPr>
          <p:nvPr>
            <p:ph type="subTitle" idx="1"/>
          </p:nvPr>
        </p:nvSpPr>
        <p:spPr>
          <a:xfrm>
            <a:off x="1413933" y="1629305"/>
            <a:ext cx="9144000" cy="4144962"/>
          </a:xfrm>
        </p:spPr>
        <p:txBody>
          <a:bodyPr/>
          <a:lstStyle/>
          <a:p>
            <a:pPr marL="342900" indent="-342900" algn="l">
              <a:buFont typeface="Arial" panose="020B0604020202020204" pitchFamily="34" charset="0"/>
              <a:buChar char="•"/>
            </a:pPr>
            <a:r>
              <a:rPr lang="en-US" dirty="0"/>
              <a:t>India most polluted river is Yamuna</a:t>
            </a:r>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C6127B69-9B66-4153-BB1A-50573D2A3DEE}"/>
              </a:ext>
            </a:extLst>
          </p:cNvPr>
          <p:cNvPicPr>
            <a:picLocks noChangeAspect="1"/>
          </p:cNvPicPr>
          <p:nvPr/>
        </p:nvPicPr>
        <p:blipFill>
          <a:blip r:embed="rId2"/>
          <a:stretch>
            <a:fillRect/>
          </a:stretch>
        </p:blipFill>
        <p:spPr>
          <a:xfrm>
            <a:off x="1854201" y="2194948"/>
            <a:ext cx="4538133" cy="3697852"/>
          </a:xfrm>
          <a:prstGeom prst="rect">
            <a:avLst/>
          </a:prstGeom>
        </p:spPr>
      </p:pic>
    </p:spTree>
    <p:extLst>
      <p:ext uri="{BB962C8B-B14F-4D97-AF65-F5344CB8AC3E}">
        <p14:creationId xmlns:p14="http://schemas.microsoft.com/office/powerpoint/2010/main" val="4067456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487D7-2E82-4181-B8C9-E3F3FA5B3FE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DC8AE9-0256-4EF3-AC21-75C6B11B89CC}"/>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F39B64A8-B69E-4B9B-B2C6-1B412B8781C0}"/>
              </a:ext>
            </a:extLst>
          </p:cNvPr>
          <p:cNvPicPr>
            <a:picLocks noChangeAspect="1"/>
          </p:cNvPicPr>
          <p:nvPr/>
        </p:nvPicPr>
        <p:blipFill>
          <a:blip r:embed="rId2"/>
          <a:stretch>
            <a:fillRect/>
          </a:stretch>
        </p:blipFill>
        <p:spPr>
          <a:xfrm>
            <a:off x="922742" y="1109133"/>
            <a:ext cx="10431057" cy="5067830"/>
          </a:xfrm>
          <a:prstGeom prst="rect">
            <a:avLst/>
          </a:prstGeom>
        </p:spPr>
      </p:pic>
    </p:spTree>
    <p:extLst>
      <p:ext uri="{BB962C8B-B14F-4D97-AF65-F5344CB8AC3E}">
        <p14:creationId xmlns:p14="http://schemas.microsoft.com/office/powerpoint/2010/main" val="1570043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3B326-C579-4AD2-AB40-C4201C8ED6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212B6E2-CB76-4BDD-85E0-52273A7320AF}"/>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83FB8D9A-4BF0-4871-938B-8CD9FDC772DF}"/>
              </a:ext>
            </a:extLst>
          </p:cNvPr>
          <p:cNvPicPr>
            <a:picLocks noChangeAspect="1"/>
          </p:cNvPicPr>
          <p:nvPr/>
        </p:nvPicPr>
        <p:blipFill>
          <a:blip r:embed="rId2"/>
          <a:stretch>
            <a:fillRect/>
          </a:stretch>
        </p:blipFill>
        <p:spPr>
          <a:xfrm>
            <a:off x="838200" y="775917"/>
            <a:ext cx="10515599" cy="5306165"/>
          </a:xfrm>
          <a:prstGeom prst="rect">
            <a:avLst/>
          </a:prstGeom>
        </p:spPr>
      </p:pic>
    </p:spTree>
    <p:extLst>
      <p:ext uri="{BB962C8B-B14F-4D97-AF65-F5344CB8AC3E}">
        <p14:creationId xmlns:p14="http://schemas.microsoft.com/office/powerpoint/2010/main" val="4397123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44CCE-17F4-4FA2-8947-35DED96D213F}"/>
              </a:ext>
            </a:extLst>
          </p:cNvPr>
          <p:cNvSpPr>
            <a:spLocks noGrp="1"/>
          </p:cNvSpPr>
          <p:nvPr>
            <p:ph type="title"/>
          </p:nvPr>
        </p:nvSpPr>
        <p:spPr>
          <a:xfrm>
            <a:off x="838200" y="423332"/>
            <a:ext cx="10515600" cy="728135"/>
          </a:xfrm>
        </p:spPr>
        <p:txBody>
          <a:bodyPr>
            <a:noAutofit/>
          </a:bodyPr>
          <a:lstStyle/>
          <a:p>
            <a:r>
              <a:rPr lang="en-US" sz="3600" b="1" dirty="0"/>
              <a:t>Case Study on Environmental Management in Water Resource Management</a:t>
            </a:r>
            <a:br>
              <a:rPr lang="en-US" sz="3600" b="1" dirty="0"/>
            </a:br>
            <a:endParaRPr lang="en-US" sz="3600" dirty="0"/>
          </a:p>
        </p:txBody>
      </p:sp>
      <p:sp>
        <p:nvSpPr>
          <p:cNvPr id="3" name="Content Placeholder 2">
            <a:extLst>
              <a:ext uri="{FF2B5EF4-FFF2-40B4-BE49-F238E27FC236}">
                <a16:creationId xmlns:a16="http://schemas.microsoft.com/office/drawing/2014/main" id="{976E7DEB-250E-4F9E-A626-A15DA60BE25D}"/>
              </a:ext>
            </a:extLst>
          </p:cNvPr>
          <p:cNvSpPr>
            <a:spLocks noGrp="1"/>
          </p:cNvSpPr>
          <p:nvPr>
            <p:ph idx="1"/>
          </p:nvPr>
        </p:nvSpPr>
        <p:spPr>
          <a:xfrm>
            <a:off x="516467" y="1580091"/>
            <a:ext cx="10837333" cy="4693709"/>
          </a:xfrm>
        </p:spPr>
        <p:txBody>
          <a:bodyPr>
            <a:normAutofit fontScale="77500" lnSpcReduction="20000"/>
          </a:bodyPr>
          <a:lstStyle/>
          <a:p>
            <a:r>
              <a:rPr lang="en-US" b="1" dirty="0"/>
              <a:t>Case Study: Integrated Water Resource Management in the Ganges River Basin</a:t>
            </a:r>
          </a:p>
          <a:p>
            <a:r>
              <a:rPr lang="en-US" b="1" dirty="0"/>
              <a:t>Introduction</a:t>
            </a:r>
          </a:p>
          <a:p>
            <a:r>
              <a:rPr lang="en-US" dirty="0"/>
              <a:t>The Ganges River Basin, one of the largest river systems in the world, supports over 600 million people across India, Nepal, Bangladesh, and China. Due to rapid industrialization, urbanization, and agricultural expansion, the ecosystem has suffered from pollution, water scarcity, and biodiversity loss. Integrated Water Resource Management (IWRM) has been implemented to address these environmental challenges and ensure sustainable development.</a:t>
            </a:r>
          </a:p>
          <a:p>
            <a:r>
              <a:rPr lang="en-US" b="1" dirty="0"/>
              <a:t>Problem Statement</a:t>
            </a:r>
          </a:p>
          <a:p>
            <a:r>
              <a:rPr lang="en-US" dirty="0"/>
              <a:t>The Ganges ecosystem faces multiple environmental challenges, including:</a:t>
            </a:r>
          </a:p>
          <a:p>
            <a:pPr>
              <a:buFont typeface="Arial" panose="020B0604020202020204" pitchFamily="34" charset="0"/>
              <a:buChar char="•"/>
            </a:pPr>
            <a:r>
              <a:rPr lang="en-US" dirty="0"/>
              <a:t>High levels of pollution due to industrial and domestic waste.</a:t>
            </a:r>
          </a:p>
          <a:p>
            <a:pPr>
              <a:buFont typeface="Arial" panose="020B0604020202020204" pitchFamily="34" charset="0"/>
              <a:buChar char="•"/>
            </a:pPr>
            <a:r>
              <a:rPr lang="en-US" dirty="0"/>
              <a:t>Overextraction of water for agriculture and urban use.</a:t>
            </a:r>
          </a:p>
          <a:p>
            <a:pPr>
              <a:buFont typeface="Arial" panose="020B0604020202020204" pitchFamily="34" charset="0"/>
              <a:buChar char="•"/>
            </a:pPr>
            <a:r>
              <a:rPr lang="en-US" dirty="0"/>
              <a:t>Loss of aquatic biodiversity, including the endangered Ganges river dolphin.</a:t>
            </a:r>
          </a:p>
          <a:p>
            <a:pPr>
              <a:buFont typeface="Arial" panose="020B0604020202020204" pitchFamily="34" charset="0"/>
              <a:buChar char="•"/>
            </a:pPr>
            <a:r>
              <a:rPr lang="en-US" dirty="0"/>
              <a:t>Climate change impacts, such as erratic monsoons and glacier melting in the Himalayas.</a:t>
            </a:r>
          </a:p>
          <a:p>
            <a:endParaRPr lang="en-US" dirty="0"/>
          </a:p>
        </p:txBody>
      </p:sp>
    </p:spTree>
    <p:extLst>
      <p:ext uri="{BB962C8B-B14F-4D97-AF65-F5344CB8AC3E}">
        <p14:creationId xmlns:p14="http://schemas.microsoft.com/office/powerpoint/2010/main" val="1083698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75833C-149C-4F5C-9EF0-F17834175EC1}"/>
              </a:ext>
            </a:extLst>
          </p:cNvPr>
          <p:cNvSpPr>
            <a:spLocks noGrp="1"/>
          </p:cNvSpPr>
          <p:nvPr>
            <p:ph idx="1"/>
          </p:nvPr>
        </p:nvSpPr>
        <p:spPr>
          <a:xfrm>
            <a:off x="838200" y="389467"/>
            <a:ext cx="10515600" cy="5787496"/>
          </a:xfrm>
        </p:spPr>
        <p:txBody>
          <a:bodyPr>
            <a:normAutofit lnSpcReduction="10000"/>
          </a:bodyPr>
          <a:lstStyle/>
          <a:p>
            <a:r>
              <a:rPr lang="en-US" b="1" dirty="0"/>
              <a:t>Methodology</a:t>
            </a:r>
          </a:p>
          <a:p>
            <a:r>
              <a:rPr lang="en-US" dirty="0"/>
              <a:t>The environmental management approach involved:</a:t>
            </a:r>
          </a:p>
          <a:p>
            <a:pPr>
              <a:buFont typeface="+mj-lt"/>
              <a:buAutoNum type="arabicPeriod"/>
            </a:pPr>
            <a:r>
              <a:rPr lang="en-US" b="1" dirty="0"/>
              <a:t>Pollution Control Measures:</a:t>
            </a:r>
            <a:r>
              <a:rPr lang="en-US" dirty="0"/>
              <a:t> Implementation of sewage treatment plants (STPs) and industrial effluent monitoring systems.</a:t>
            </a:r>
          </a:p>
          <a:p>
            <a:pPr>
              <a:buFont typeface="+mj-lt"/>
              <a:buAutoNum type="arabicPeriod"/>
            </a:pPr>
            <a:r>
              <a:rPr lang="en-US" b="1" dirty="0"/>
              <a:t>Community Involvement:</a:t>
            </a:r>
            <a:r>
              <a:rPr lang="en-US" dirty="0"/>
              <a:t> Awareness programs and local participation in river-cleaning projects.</a:t>
            </a:r>
          </a:p>
          <a:p>
            <a:pPr>
              <a:buFont typeface="+mj-lt"/>
              <a:buAutoNum type="arabicPeriod"/>
            </a:pPr>
            <a:r>
              <a:rPr lang="en-US" b="1" dirty="0"/>
              <a:t>Water Conservation Strategies:</a:t>
            </a:r>
            <a:r>
              <a:rPr lang="en-US" dirty="0"/>
              <a:t> Rainwater harvesting, watershed management, and afforestation along riverbanks.</a:t>
            </a:r>
          </a:p>
          <a:p>
            <a:pPr>
              <a:buFont typeface="+mj-lt"/>
              <a:buAutoNum type="arabicPeriod"/>
            </a:pPr>
            <a:r>
              <a:rPr lang="en-US" b="1" dirty="0"/>
              <a:t>Government Initiatives:</a:t>
            </a:r>
            <a:r>
              <a:rPr lang="en-US" dirty="0"/>
              <a:t> Programs like the </a:t>
            </a:r>
            <a:r>
              <a:rPr lang="en-US" dirty="0" err="1"/>
              <a:t>Namami</a:t>
            </a:r>
            <a:r>
              <a:rPr lang="en-US" dirty="0"/>
              <a:t> </a:t>
            </a:r>
            <a:r>
              <a:rPr lang="en-US" dirty="0" err="1"/>
              <a:t>Gange</a:t>
            </a:r>
            <a:r>
              <a:rPr lang="en-US" dirty="0"/>
              <a:t> Mission in India, which focuses on cleaning and rejuvenating the river.</a:t>
            </a:r>
          </a:p>
          <a:p>
            <a:pPr>
              <a:buFont typeface="+mj-lt"/>
              <a:buAutoNum type="arabicPeriod"/>
            </a:pPr>
            <a:r>
              <a:rPr lang="en-US" b="1" dirty="0"/>
              <a:t>Technology &amp; Data Analysis:</a:t>
            </a:r>
            <a:r>
              <a:rPr lang="en-US" dirty="0"/>
              <a:t> Use of Geographic Information Systems (GIS) and remote sensing for monitoring water quality and land-use changes.</a:t>
            </a:r>
          </a:p>
          <a:p>
            <a:endParaRPr lang="en-US" dirty="0"/>
          </a:p>
        </p:txBody>
      </p:sp>
    </p:spTree>
    <p:extLst>
      <p:ext uri="{BB962C8B-B14F-4D97-AF65-F5344CB8AC3E}">
        <p14:creationId xmlns:p14="http://schemas.microsoft.com/office/powerpoint/2010/main" val="2599672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40B42F-9684-4277-BF66-6D8E5EEAD883}"/>
              </a:ext>
            </a:extLst>
          </p:cNvPr>
          <p:cNvSpPr txBox="1"/>
          <p:nvPr/>
        </p:nvSpPr>
        <p:spPr>
          <a:xfrm>
            <a:off x="203201" y="102024"/>
            <a:ext cx="10160000" cy="5909310"/>
          </a:xfrm>
          <a:prstGeom prst="rect">
            <a:avLst/>
          </a:prstGeom>
          <a:noFill/>
        </p:spPr>
        <p:txBody>
          <a:bodyPr wrap="square">
            <a:spAutoFit/>
          </a:bodyPr>
          <a:lstStyle/>
          <a:p>
            <a:r>
              <a:rPr lang="en-US" sz="2000" b="1" dirty="0"/>
              <a:t>Key Findings</a:t>
            </a:r>
          </a:p>
          <a:p>
            <a:pPr>
              <a:buFont typeface="Arial" panose="020B0604020202020204" pitchFamily="34" charset="0"/>
              <a:buChar char="•"/>
            </a:pPr>
            <a:r>
              <a:rPr lang="en-US" sz="2000" dirty="0"/>
              <a:t>Implementation of STPs significantly reduced untreated sewage entering the river.</a:t>
            </a:r>
          </a:p>
          <a:p>
            <a:pPr>
              <a:buFont typeface="Arial" panose="020B0604020202020204" pitchFamily="34" charset="0"/>
              <a:buChar char="•"/>
            </a:pPr>
            <a:r>
              <a:rPr lang="en-US" sz="2000" dirty="0"/>
              <a:t>Community-led initiatives like the “Save Ganga Movement” improved local participation.</a:t>
            </a:r>
          </a:p>
          <a:p>
            <a:pPr>
              <a:buFont typeface="Arial" panose="020B0604020202020204" pitchFamily="34" charset="0"/>
              <a:buChar char="•"/>
            </a:pPr>
            <a:r>
              <a:rPr lang="en-US" sz="2000" dirty="0"/>
              <a:t>Riparian vegetation restoration contributed to biodiversity conservation.</a:t>
            </a:r>
          </a:p>
          <a:p>
            <a:pPr>
              <a:buFont typeface="Arial" panose="020B0604020202020204" pitchFamily="34" charset="0"/>
              <a:buChar char="•"/>
            </a:pPr>
            <a:r>
              <a:rPr lang="en-US" sz="2000" dirty="0"/>
              <a:t>Reduction in industrial pollution improved aquatic life, including increased sightings of the Ganges river dolphin.</a:t>
            </a:r>
          </a:p>
          <a:p>
            <a:r>
              <a:rPr lang="en-US" sz="2000" b="1" dirty="0"/>
              <a:t>Implications of Environmental Management</a:t>
            </a:r>
          </a:p>
          <a:p>
            <a:pPr>
              <a:buFont typeface="Arial" panose="020B0604020202020204" pitchFamily="34" charset="0"/>
              <a:buChar char="•"/>
            </a:pPr>
            <a:r>
              <a:rPr lang="en-US" sz="2000" b="1" dirty="0"/>
              <a:t>Ecological Impact:</a:t>
            </a:r>
            <a:r>
              <a:rPr lang="en-US" sz="2000" dirty="0"/>
              <a:t> Improved water quality and biodiversity conservation.</a:t>
            </a:r>
          </a:p>
          <a:p>
            <a:pPr>
              <a:buFont typeface="Arial" panose="020B0604020202020204" pitchFamily="34" charset="0"/>
              <a:buChar char="•"/>
            </a:pPr>
            <a:r>
              <a:rPr lang="en-US" sz="2000" b="1" dirty="0"/>
              <a:t>Economic Benefits:</a:t>
            </a:r>
            <a:r>
              <a:rPr lang="en-US" sz="2000" dirty="0"/>
              <a:t> Sustainable fishing and ecotourism opportunities.</a:t>
            </a:r>
          </a:p>
          <a:p>
            <a:pPr>
              <a:buFont typeface="Arial" panose="020B0604020202020204" pitchFamily="34" charset="0"/>
              <a:buChar char="•"/>
            </a:pPr>
            <a:r>
              <a:rPr lang="en-US" sz="2000" b="1" dirty="0"/>
              <a:t>Social Benefits:</a:t>
            </a:r>
            <a:r>
              <a:rPr lang="en-US" sz="2000" dirty="0"/>
              <a:t> Better public health due to cleaner water sources.</a:t>
            </a:r>
          </a:p>
          <a:p>
            <a:pPr>
              <a:buFont typeface="Arial" panose="020B0604020202020204" pitchFamily="34" charset="0"/>
              <a:buChar char="•"/>
            </a:pPr>
            <a:r>
              <a:rPr lang="en-US" sz="2000" b="1" dirty="0"/>
              <a:t>Policy Framework:</a:t>
            </a:r>
            <a:r>
              <a:rPr lang="en-US" sz="2000" dirty="0"/>
              <a:t> Need for stronger regulatory enforcement and cross-border cooperation among nations sharing the river basin.</a:t>
            </a:r>
          </a:p>
          <a:p>
            <a:r>
              <a:rPr lang="en-US" sz="2000" b="1" dirty="0"/>
              <a:t>Conclusion</a:t>
            </a:r>
          </a:p>
          <a:p>
            <a:r>
              <a:rPr lang="en-US" sz="2000" dirty="0"/>
              <a:t>The Ganges River Basin case study highlights the importance of integrated environmental management approaches in ecosystem conservation. By combining government policies, technological advancements, and community involvement, sustainable environmental practices can be achieved. However, continuous monitoring and adaptive strategies are essential to counter future environmental challenges.</a:t>
            </a:r>
          </a:p>
          <a:p>
            <a:r>
              <a:rPr lang="en-US" sz="2000" dirty="0"/>
              <a:t>Would you like me to tailor this case study for a specific academic or research purpose?</a:t>
            </a:r>
          </a:p>
        </p:txBody>
      </p:sp>
    </p:spTree>
    <p:extLst>
      <p:ext uri="{BB962C8B-B14F-4D97-AF65-F5344CB8AC3E}">
        <p14:creationId xmlns:p14="http://schemas.microsoft.com/office/powerpoint/2010/main" val="2296373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0186F-DA25-4EA1-9BDE-44D3561DE610}"/>
              </a:ext>
            </a:extLst>
          </p:cNvPr>
          <p:cNvSpPr>
            <a:spLocks noGrp="1"/>
          </p:cNvSpPr>
          <p:nvPr>
            <p:ph type="title"/>
          </p:nvPr>
        </p:nvSpPr>
        <p:spPr>
          <a:xfrm>
            <a:off x="838200" y="365125"/>
            <a:ext cx="10515600" cy="727075"/>
          </a:xfrm>
        </p:spPr>
        <p:txBody>
          <a:bodyPr>
            <a:normAutofit fontScale="90000"/>
          </a:bodyPr>
          <a:lstStyle/>
          <a:p>
            <a:r>
              <a:rPr lang="en-US" b="1" dirty="0"/>
              <a:t>Case Study: Environmental Management in Overpopulated Regions</a:t>
            </a:r>
            <a:br>
              <a:rPr lang="en-US" b="1" dirty="0"/>
            </a:br>
            <a:endParaRPr lang="en-US" dirty="0"/>
          </a:p>
        </p:txBody>
      </p:sp>
      <p:sp>
        <p:nvSpPr>
          <p:cNvPr id="3" name="Content Placeholder 2">
            <a:extLst>
              <a:ext uri="{FF2B5EF4-FFF2-40B4-BE49-F238E27FC236}">
                <a16:creationId xmlns:a16="http://schemas.microsoft.com/office/drawing/2014/main" id="{18EC9CB0-7099-4F76-A6CD-35054E0FFA61}"/>
              </a:ext>
            </a:extLst>
          </p:cNvPr>
          <p:cNvSpPr>
            <a:spLocks noGrp="1"/>
          </p:cNvSpPr>
          <p:nvPr>
            <p:ph idx="1"/>
          </p:nvPr>
        </p:nvSpPr>
        <p:spPr>
          <a:xfrm>
            <a:off x="203200" y="1065742"/>
            <a:ext cx="11150600" cy="5792258"/>
          </a:xfrm>
        </p:spPr>
        <p:txBody>
          <a:bodyPr>
            <a:normAutofit fontScale="55000" lnSpcReduction="20000"/>
          </a:bodyPr>
          <a:lstStyle/>
          <a:p>
            <a:r>
              <a:rPr lang="en-US" sz="3300" b="1" dirty="0"/>
              <a:t>Introduction</a:t>
            </a:r>
          </a:p>
          <a:p>
            <a:r>
              <a:rPr lang="en-US" sz="3300" dirty="0"/>
              <a:t>Overpopulation is a significant global challenge that leads to environmental degradation, resource depletion, and increased pollution. Effective environmental management strategies are crucial to mitigating these issues. This case study focuses on </a:t>
            </a:r>
            <a:r>
              <a:rPr lang="en-US" sz="3300" b="1" dirty="0"/>
              <a:t>India</a:t>
            </a:r>
            <a:r>
              <a:rPr lang="en-US" sz="3300" dirty="0"/>
              <a:t>, one of the most densely populated countries, examining the impact of overpopulation on the environment and sustainable management strategies.</a:t>
            </a:r>
          </a:p>
          <a:p>
            <a:r>
              <a:rPr lang="en-US" sz="3300" b="1" dirty="0"/>
              <a:t>Background</a:t>
            </a:r>
          </a:p>
          <a:p>
            <a:r>
              <a:rPr lang="en-US" sz="3300" dirty="0"/>
              <a:t>India’s population exceeded </a:t>
            </a:r>
            <a:r>
              <a:rPr lang="en-US" sz="3300" b="1" dirty="0"/>
              <a:t>1.4 billion</a:t>
            </a:r>
            <a:r>
              <a:rPr lang="en-US" sz="3300" dirty="0"/>
              <a:t> in 2023, making it the most populous country. Rapid urbanization and industrialization have contributed to severe environmental issues, including:</a:t>
            </a:r>
          </a:p>
          <a:p>
            <a:pPr>
              <a:buFont typeface="Arial" panose="020B0604020202020204" pitchFamily="34" charset="0"/>
              <a:buChar char="•"/>
            </a:pPr>
            <a:r>
              <a:rPr lang="en-US" sz="3300" b="1" dirty="0"/>
              <a:t>Deforestation</a:t>
            </a:r>
            <a:r>
              <a:rPr lang="en-US" sz="3300" dirty="0"/>
              <a:t> due to land clearing for housing and agriculture.</a:t>
            </a:r>
          </a:p>
          <a:p>
            <a:pPr>
              <a:buFont typeface="Arial" panose="020B0604020202020204" pitchFamily="34" charset="0"/>
              <a:buChar char="•"/>
            </a:pPr>
            <a:r>
              <a:rPr lang="en-US" sz="3300" b="1" dirty="0"/>
              <a:t>Water scarcity</a:t>
            </a:r>
            <a:r>
              <a:rPr lang="en-US" sz="3300" dirty="0"/>
              <a:t> and contamination from excessive groundwater extraction and pollution.</a:t>
            </a:r>
          </a:p>
          <a:p>
            <a:pPr>
              <a:buFont typeface="Arial" panose="020B0604020202020204" pitchFamily="34" charset="0"/>
              <a:buChar char="•"/>
            </a:pPr>
            <a:r>
              <a:rPr lang="en-US" sz="3300" b="1" dirty="0"/>
              <a:t>Air pollution</a:t>
            </a:r>
            <a:r>
              <a:rPr lang="en-US" sz="3300" dirty="0"/>
              <a:t> caused by vehicular emissions, industrial activities, and biomass burning.</a:t>
            </a:r>
          </a:p>
          <a:p>
            <a:pPr>
              <a:buFont typeface="Arial" panose="020B0604020202020204" pitchFamily="34" charset="0"/>
              <a:buChar char="•"/>
            </a:pPr>
            <a:r>
              <a:rPr lang="en-US" sz="3300" b="1" dirty="0"/>
              <a:t>Waste management crisis</a:t>
            </a:r>
            <a:r>
              <a:rPr lang="en-US" sz="3300" dirty="0"/>
              <a:t> due to increased solid and plastic waste.</a:t>
            </a:r>
          </a:p>
          <a:p>
            <a:r>
              <a:rPr lang="en-US" sz="3300" b="1" dirty="0"/>
              <a:t>Key Environmental Challenges</a:t>
            </a:r>
          </a:p>
          <a:p>
            <a:r>
              <a:rPr lang="en-US" sz="3300" b="1" dirty="0"/>
              <a:t>1. Air Pollution in Delhi</a:t>
            </a:r>
          </a:p>
          <a:p>
            <a:r>
              <a:rPr lang="en-US" sz="3300" dirty="0"/>
              <a:t>Delhi is one of the most polluted cities in the world, with </a:t>
            </a:r>
            <a:r>
              <a:rPr lang="en-US" sz="3300" b="1" dirty="0"/>
              <a:t>PM2.5 levels exceeding safe limits</a:t>
            </a:r>
            <a:r>
              <a:rPr lang="en-US" sz="3300" dirty="0"/>
              <a:t>. The primary causes include:</a:t>
            </a:r>
          </a:p>
          <a:p>
            <a:pPr>
              <a:buFont typeface="Arial" panose="020B0604020202020204" pitchFamily="34" charset="0"/>
              <a:buChar char="•"/>
            </a:pPr>
            <a:r>
              <a:rPr lang="en-US" sz="3300" dirty="0"/>
              <a:t>Vehicular emissions</a:t>
            </a:r>
          </a:p>
          <a:p>
            <a:pPr>
              <a:buFont typeface="Arial" panose="020B0604020202020204" pitchFamily="34" charset="0"/>
              <a:buChar char="•"/>
            </a:pPr>
            <a:r>
              <a:rPr lang="en-US" sz="3300" dirty="0"/>
              <a:t>Industrial activities</a:t>
            </a:r>
          </a:p>
          <a:p>
            <a:pPr>
              <a:buFont typeface="Arial" panose="020B0604020202020204" pitchFamily="34" charset="0"/>
              <a:buChar char="•"/>
            </a:pPr>
            <a:r>
              <a:rPr lang="en-US" sz="3300" dirty="0"/>
              <a:t>Crop burning in nearby states</a:t>
            </a:r>
          </a:p>
          <a:p>
            <a:pPr>
              <a:buFont typeface="Arial" panose="020B0604020202020204" pitchFamily="34" charset="0"/>
              <a:buChar char="•"/>
            </a:pPr>
            <a:r>
              <a:rPr lang="en-US" sz="3300" dirty="0"/>
              <a:t>Construction dust</a:t>
            </a:r>
          </a:p>
          <a:p>
            <a:endParaRPr lang="en-US" dirty="0"/>
          </a:p>
        </p:txBody>
      </p:sp>
    </p:spTree>
    <p:extLst>
      <p:ext uri="{BB962C8B-B14F-4D97-AF65-F5344CB8AC3E}">
        <p14:creationId xmlns:p14="http://schemas.microsoft.com/office/powerpoint/2010/main" val="6721516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D84715-46F2-4F84-A85E-CE66023DFAF9}"/>
              </a:ext>
            </a:extLst>
          </p:cNvPr>
          <p:cNvSpPr txBox="1"/>
          <p:nvPr/>
        </p:nvSpPr>
        <p:spPr>
          <a:xfrm>
            <a:off x="516467" y="243512"/>
            <a:ext cx="10549466" cy="6370975"/>
          </a:xfrm>
          <a:prstGeom prst="rect">
            <a:avLst/>
          </a:prstGeom>
          <a:noFill/>
        </p:spPr>
        <p:txBody>
          <a:bodyPr wrap="square">
            <a:spAutoFit/>
          </a:bodyPr>
          <a:lstStyle/>
          <a:p>
            <a:r>
              <a:rPr lang="en-US" sz="2400" b="1" dirty="0"/>
              <a:t>2. Water Scarcity in Chennai</a:t>
            </a:r>
          </a:p>
          <a:p>
            <a:r>
              <a:rPr lang="en-US" sz="2400" dirty="0"/>
              <a:t>Chennai faced a </a:t>
            </a:r>
            <a:r>
              <a:rPr lang="en-US" sz="2400" b="1" dirty="0"/>
              <a:t>Day Zero water crisis</a:t>
            </a:r>
            <a:r>
              <a:rPr lang="en-US" sz="2400" dirty="0"/>
              <a:t> in 2019 due to:</a:t>
            </a:r>
          </a:p>
          <a:p>
            <a:pPr>
              <a:buFont typeface="Arial" panose="020B0604020202020204" pitchFamily="34" charset="0"/>
              <a:buChar char="•"/>
            </a:pPr>
            <a:r>
              <a:rPr lang="en-US" sz="2400" dirty="0"/>
              <a:t>Over-extraction of ground water</a:t>
            </a:r>
          </a:p>
          <a:p>
            <a:pPr>
              <a:buFont typeface="Arial" panose="020B0604020202020204" pitchFamily="34" charset="0"/>
              <a:buChar char="•"/>
            </a:pPr>
            <a:r>
              <a:rPr lang="en-US" sz="2400" dirty="0"/>
              <a:t>Poor rainwater harvesting implementation</a:t>
            </a:r>
          </a:p>
          <a:p>
            <a:pPr>
              <a:buFont typeface="Arial" panose="020B0604020202020204" pitchFamily="34" charset="0"/>
              <a:buChar char="•"/>
            </a:pPr>
            <a:r>
              <a:rPr lang="en-US" sz="2400" dirty="0"/>
              <a:t>Encroachment of water bodies</a:t>
            </a:r>
          </a:p>
          <a:p>
            <a:r>
              <a:rPr lang="en-US" sz="2400" b="1" dirty="0"/>
              <a:t>3. Waste Management in Mumbai</a:t>
            </a:r>
          </a:p>
          <a:p>
            <a:r>
              <a:rPr lang="en-US" sz="2400" dirty="0"/>
              <a:t>Mumbai generates over </a:t>
            </a:r>
            <a:r>
              <a:rPr lang="en-US" sz="2400" b="1" dirty="0"/>
              <a:t>11,000 tons of waste daily</a:t>
            </a:r>
            <a:r>
              <a:rPr lang="en-US" sz="2400" dirty="0"/>
              <a:t>, leading to overflowing landfills such as </a:t>
            </a:r>
            <a:r>
              <a:rPr lang="en-US" sz="2400" b="1" dirty="0" err="1"/>
              <a:t>Deonar</a:t>
            </a:r>
            <a:r>
              <a:rPr lang="en-US" sz="2400" b="1" dirty="0"/>
              <a:t> Dumping Ground</a:t>
            </a:r>
            <a:r>
              <a:rPr lang="en-US" sz="2400" dirty="0"/>
              <a:t>, causing:</a:t>
            </a:r>
          </a:p>
          <a:p>
            <a:pPr>
              <a:buFont typeface="Arial" panose="020B0604020202020204" pitchFamily="34" charset="0"/>
              <a:buChar char="•"/>
            </a:pPr>
            <a:r>
              <a:rPr lang="en-US" sz="2400" dirty="0"/>
              <a:t>Groundwater contamination</a:t>
            </a:r>
          </a:p>
          <a:p>
            <a:pPr>
              <a:buFont typeface="Arial" panose="020B0604020202020204" pitchFamily="34" charset="0"/>
              <a:buChar char="•"/>
            </a:pPr>
            <a:r>
              <a:rPr lang="en-US" sz="2400" dirty="0"/>
              <a:t>Air pollution from landfill fires</a:t>
            </a:r>
          </a:p>
          <a:p>
            <a:r>
              <a:rPr lang="en-US" sz="2400" b="1" dirty="0"/>
              <a:t>Environmental Management Strategies</a:t>
            </a:r>
          </a:p>
          <a:p>
            <a:r>
              <a:rPr lang="en-US" sz="2400" b="1" dirty="0"/>
              <a:t>1. Sustainable Urban Planning</a:t>
            </a:r>
          </a:p>
          <a:p>
            <a:pPr>
              <a:buFont typeface="Arial" panose="020B0604020202020204" pitchFamily="34" charset="0"/>
              <a:buChar char="•"/>
            </a:pPr>
            <a:r>
              <a:rPr lang="en-US" sz="2400" dirty="0"/>
              <a:t>Developing </a:t>
            </a:r>
            <a:r>
              <a:rPr lang="en-US" sz="2400" b="1" dirty="0"/>
              <a:t>green buildings</a:t>
            </a:r>
            <a:r>
              <a:rPr lang="en-US" sz="2400" dirty="0"/>
              <a:t> with efficient waste and water management systems.</a:t>
            </a:r>
          </a:p>
          <a:p>
            <a:pPr>
              <a:buFont typeface="Arial" panose="020B0604020202020204" pitchFamily="34" charset="0"/>
              <a:buChar char="•"/>
            </a:pPr>
            <a:r>
              <a:rPr lang="en-US" sz="2400" dirty="0"/>
              <a:t>Expanding </a:t>
            </a:r>
            <a:r>
              <a:rPr lang="en-US" sz="2400" b="1" dirty="0"/>
              <a:t>public transportation</a:t>
            </a:r>
            <a:r>
              <a:rPr lang="en-US" sz="2400" dirty="0"/>
              <a:t> to reduce vehicular emissions.</a:t>
            </a:r>
          </a:p>
          <a:p>
            <a:r>
              <a:rPr lang="en-US" sz="2400" b="1" dirty="0"/>
              <a:t>2. Water Conservation Programs</a:t>
            </a:r>
          </a:p>
          <a:p>
            <a:pPr>
              <a:buFont typeface="Arial" panose="020B0604020202020204" pitchFamily="34" charset="0"/>
              <a:buChar char="•"/>
            </a:pPr>
            <a:r>
              <a:rPr lang="en-US" sz="2400" dirty="0"/>
              <a:t>Implementation of </a:t>
            </a:r>
            <a:r>
              <a:rPr lang="en-US" sz="2400" b="1" dirty="0"/>
              <a:t>rainwater harvesting</a:t>
            </a:r>
            <a:r>
              <a:rPr lang="en-US" sz="2400" dirty="0"/>
              <a:t> in urban areas.</a:t>
            </a:r>
          </a:p>
          <a:p>
            <a:pPr>
              <a:buFont typeface="Arial" panose="020B0604020202020204" pitchFamily="34" charset="0"/>
              <a:buChar char="•"/>
            </a:pPr>
            <a:r>
              <a:rPr lang="en-US" sz="2400" dirty="0"/>
              <a:t>Restoration of lakes and water bodies to increase groundwater recharge.</a:t>
            </a:r>
          </a:p>
        </p:txBody>
      </p:sp>
    </p:spTree>
    <p:extLst>
      <p:ext uri="{BB962C8B-B14F-4D97-AF65-F5344CB8AC3E}">
        <p14:creationId xmlns:p14="http://schemas.microsoft.com/office/powerpoint/2010/main" val="4108365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38E1C7-61FA-4598-B6DD-D46D6F2CC84D}"/>
              </a:ext>
            </a:extLst>
          </p:cNvPr>
          <p:cNvSpPr>
            <a:spLocks noGrp="1"/>
          </p:cNvSpPr>
          <p:nvPr>
            <p:ph idx="1"/>
          </p:nvPr>
        </p:nvSpPr>
        <p:spPr>
          <a:xfrm>
            <a:off x="635000" y="225424"/>
            <a:ext cx="10515600" cy="6514043"/>
          </a:xfrm>
        </p:spPr>
        <p:txBody>
          <a:bodyPr>
            <a:normAutofit fontScale="92500" lnSpcReduction="10000"/>
          </a:bodyPr>
          <a:lstStyle/>
          <a:p>
            <a:r>
              <a:rPr lang="en-US" b="1" dirty="0"/>
              <a:t>3. Waste Management Solutions</a:t>
            </a:r>
          </a:p>
          <a:p>
            <a:pPr>
              <a:buFont typeface="Arial" panose="020B0604020202020204" pitchFamily="34" charset="0"/>
              <a:buChar char="•"/>
            </a:pPr>
            <a:r>
              <a:rPr lang="en-US" dirty="0"/>
              <a:t>Promoting </a:t>
            </a:r>
            <a:r>
              <a:rPr lang="en-US" b="1" dirty="0"/>
              <a:t>waste segregation</a:t>
            </a:r>
            <a:r>
              <a:rPr lang="en-US" dirty="0"/>
              <a:t> at the source (wet and dry waste).</a:t>
            </a:r>
          </a:p>
          <a:p>
            <a:pPr>
              <a:buFont typeface="Arial" panose="020B0604020202020204" pitchFamily="34" charset="0"/>
              <a:buChar char="•"/>
            </a:pPr>
            <a:r>
              <a:rPr lang="en-US" dirty="0"/>
              <a:t>Encouraging </a:t>
            </a:r>
            <a:r>
              <a:rPr lang="en-US" b="1" dirty="0"/>
              <a:t>recycling and composting</a:t>
            </a:r>
            <a:r>
              <a:rPr lang="en-US" dirty="0"/>
              <a:t> to reduce landfill waste.</a:t>
            </a:r>
          </a:p>
          <a:p>
            <a:pPr>
              <a:buFont typeface="Arial" panose="020B0604020202020204" pitchFamily="34" charset="0"/>
              <a:buChar char="•"/>
            </a:pPr>
            <a:r>
              <a:rPr lang="en-US" dirty="0"/>
              <a:t>Banning </a:t>
            </a:r>
            <a:r>
              <a:rPr lang="en-US" b="1" dirty="0"/>
              <a:t>single-use plastics</a:t>
            </a:r>
            <a:r>
              <a:rPr lang="en-US" dirty="0"/>
              <a:t> to control plastic pollution.</a:t>
            </a:r>
          </a:p>
          <a:p>
            <a:pPr>
              <a:buFont typeface="Arial" panose="020B0604020202020204" pitchFamily="34" charset="0"/>
              <a:buChar char="•"/>
            </a:pPr>
            <a:endParaRPr lang="en-US" dirty="0"/>
          </a:p>
          <a:p>
            <a:r>
              <a:rPr lang="en-US" b="1" dirty="0"/>
              <a:t>4. Reforestation and Afforestation</a:t>
            </a:r>
          </a:p>
          <a:p>
            <a:pPr>
              <a:buFont typeface="Arial" panose="020B0604020202020204" pitchFamily="34" charset="0"/>
              <a:buChar char="•"/>
            </a:pPr>
            <a:r>
              <a:rPr lang="en-US" dirty="0"/>
              <a:t>Large-scale tree-planting campaigns such as </a:t>
            </a:r>
            <a:r>
              <a:rPr lang="en-US" b="1" dirty="0"/>
              <a:t>"Mission Green India"</a:t>
            </a:r>
            <a:r>
              <a:rPr lang="en-US" dirty="0"/>
              <a:t>.</a:t>
            </a:r>
          </a:p>
          <a:p>
            <a:pPr>
              <a:buFont typeface="Arial" panose="020B0604020202020204" pitchFamily="34" charset="0"/>
              <a:buChar char="•"/>
            </a:pPr>
            <a:r>
              <a:rPr lang="en-US" dirty="0"/>
              <a:t>Creating </a:t>
            </a:r>
            <a:r>
              <a:rPr lang="en-US" b="1" dirty="0"/>
              <a:t>urban green spaces</a:t>
            </a:r>
            <a:r>
              <a:rPr lang="en-US" dirty="0"/>
              <a:t> to improve air quality.</a:t>
            </a:r>
          </a:p>
          <a:p>
            <a:pPr>
              <a:buFont typeface="Arial" panose="020B0604020202020204" pitchFamily="34" charset="0"/>
              <a:buChar char="•"/>
            </a:pPr>
            <a:endParaRPr lang="en-US" dirty="0"/>
          </a:p>
          <a:p>
            <a:r>
              <a:rPr lang="en-US" b="1" dirty="0"/>
              <a:t>5. Policy Interventions</a:t>
            </a:r>
          </a:p>
          <a:p>
            <a:pPr>
              <a:buFont typeface="Arial" panose="020B0604020202020204" pitchFamily="34" charset="0"/>
              <a:buChar char="•"/>
            </a:pPr>
            <a:r>
              <a:rPr lang="en-US" dirty="0"/>
              <a:t>Implementation of the </a:t>
            </a:r>
            <a:r>
              <a:rPr lang="en-US" b="1" dirty="0"/>
              <a:t>Odd-Even Vehicle Rule</a:t>
            </a:r>
            <a:r>
              <a:rPr lang="en-US" dirty="0"/>
              <a:t> in Delhi to control air pollution.</a:t>
            </a:r>
          </a:p>
          <a:p>
            <a:pPr>
              <a:buFont typeface="Arial" panose="020B0604020202020204" pitchFamily="34" charset="0"/>
              <a:buChar char="•"/>
            </a:pPr>
            <a:r>
              <a:rPr lang="en-US" dirty="0"/>
              <a:t>Strict enforcement of </a:t>
            </a:r>
            <a:r>
              <a:rPr lang="en-US" b="1" dirty="0"/>
              <a:t>industrial pollution control measures</a:t>
            </a:r>
            <a:r>
              <a:rPr lang="en-US" dirty="0"/>
              <a:t>.</a:t>
            </a:r>
          </a:p>
          <a:p>
            <a:pPr>
              <a:buFont typeface="Arial" panose="020B0604020202020204" pitchFamily="34" charset="0"/>
              <a:buChar char="•"/>
            </a:pPr>
            <a:r>
              <a:rPr lang="en-US" dirty="0"/>
              <a:t>Government initiatives like </a:t>
            </a:r>
            <a:r>
              <a:rPr lang="en-US" b="1" dirty="0" err="1"/>
              <a:t>Namami</a:t>
            </a:r>
            <a:r>
              <a:rPr lang="en-US" b="1" dirty="0"/>
              <a:t> </a:t>
            </a:r>
            <a:r>
              <a:rPr lang="en-US" b="1" dirty="0" err="1"/>
              <a:t>Gange</a:t>
            </a:r>
            <a:r>
              <a:rPr lang="en-US" dirty="0"/>
              <a:t> to clean the Ganges River.</a:t>
            </a:r>
          </a:p>
          <a:p>
            <a:endParaRPr lang="en-US" dirty="0"/>
          </a:p>
        </p:txBody>
      </p:sp>
    </p:spTree>
    <p:extLst>
      <p:ext uri="{BB962C8B-B14F-4D97-AF65-F5344CB8AC3E}">
        <p14:creationId xmlns:p14="http://schemas.microsoft.com/office/powerpoint/2010/main" val="1024202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91E8F-3FA6-456A-8A0A-9E303289F18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939421-B01A-4F4A-ADE5-5BD0B1968B01}"/>
              </a:ext>
            </a:extLst>
          </p:cNvPr>
          <p:cNvSpPr>
            <a:spLocks noGrp="1"/>
          </p:cNvSpPr>
          <p:nvPr>
            <p:ph idx="1"/>
          </p:nvPr>
        </p:nvSpPr>
        <p:spPr>
          <a:xfrm>
            <a:off x="778933" y="953558"/>
            <a:ext cx="10515600" cy="4351338"/>
          </a:xfrm>
        </p:spPr>
        <p:txBody>
          <a:bodyPr>
            <a:normAutofit fontScale="92500" lnSpcReduction="20000"/>
          </a:bodyPr>
          <a:lstStyle/>
          <a:p>
            <a:pPr>
              <a:buFont typeface="Arial" panose="020B0604020202020204" pitchFamily="34" charset="0"/>
              <a:buChar char="•"/>
            </a:pPr>
            <a:endParaRPr lang="en-US" dirty="0"/>
          </a:p>
          <a:p>
            <a:r>
              <a:rPr lang="en-US" b="1" dirty="0"/>
              <a:t>Impact and Results</a:t>
            </a:r>
          </a:p>
          <a:p>
            <a:pPr>
              <a:buFont typeface="Arial" panose="020B0604020202020204" pitchFamily="34" charset="0"/>
              <a:buChar char="•"/>
            </a:pPr>
            <a:r>
              <a:rPr lang="en-US" b="1" dirty="0"/>
              <a:t>Delhi’s air quality improved by 15%</a:t>
            </a:r>
            <a:r>
              <a:rPr lang="en-US" dirty="0"/>
              <a:t> due to vehicle restrictions and pollution control measures.</a:t>
            </a:r>
          </a:p>
          <a:p>
            <a:pPr>
              <a:buFont typeface="Arial" panose="020B0604020202020204" pitchFamily="34" charset="0"/>
              <a:buChar char="•"/>
            </a:pPr>
            <a:r>
              <a:rPr lang="en-US" b="1" dirty="0"/>
              <a:t>Chennai’s rainwater harvesting mandate</a:t>
            </a:r>
            <a:r>
              <a:rPr lang="en-US" dirty="0"/>
              <a:t> increased groundwater levels.</a:t>
            </a:r>
          </a:p>
          <a:p>
            <a:pPr>
              <a:buFont typeface="Arial" panose="020B0604020202020204" pitchFamily="34" charset="0"/>
              <a:buChar char="•"/>
            </a:pPr>
            <a:r>
              <a:rPr lang="en-US" b="1" dirty="0"/>
              <a:t>Mumbai’s waste-to-energy plants</a:t>
            </a:r>
            <a:r>
              <a:rPr lang="en-US" dirty="0"/>
              <a:t> reduced landfill dependency by 20%.</a:t>
            </a:r>
          </a:p>
          <a:p>
            <a:pPr>
              <a:buFont typeface="Arial" panose="020B0604020202020204" pitchFamily="34" charset="0"/>
              <a:buChar char="•"/>
            </a:pPr>
            <a:endParaRPr lang="en-US" dirty="0"/>
          </a:p>
          <a:p>
            <a:r>
              <a:rPr lang="en-US" b="1" dirty="0"/>
              <a:t>Conclusion</a:t>
            </a:r>
          </a:p>
          <a:p>
            <a:r>
              <a:rPr lang="en-US" dirty="0"/>
              <a:t>Overpopulation intensifies environmental challenges, but </a:t>
            </a:r>
            <a:r>
              <a:rPr lang="en-US" b="1" dirty="0"/>
              <a:t>sustainable environmental management strategies</a:t>
            </a:r>
            <a:r>
              <a:rPr lang="en-US" dirty="0"/>
              <a:t> can mitigate the impact. Effective urban planning, policy interventions, and community participation are key to balancing population growth with environmental conservation.</a:t>
            </a:r>
          </a:p>
          <a:p>
            <a:endParaRPr lang="en-US" dirty="0"/>
          </a:p>
        </p:txBody>
      </p:sp>
    </p:spTree>
    <p:extLst>
      <p:ext uri="{BB962C8B-B14F-4D97-AF65-F5344CB8AC3E}">
        <p14:creationId xmlns:p14="http://schemas.microsoft.com/office/powerpoint/2010/main" val="3746576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5675C-CDD4-4AE6-9FEC-932C19E5760B}"/>
              </a:ext>
            </a:extLst>
          </p:cNvPr>
          <p:cNvSpPr>
            <a:spLocks noGrp="1"/>
          </p:cNvSpPr>
          <p:nvPr>
            <p:ph type="title"/>
          </p:nvPr>
        </p:nvSpPr>
        <p:spPr>
          <a:xfrm>
            <a:off x="838200" y="365126"/>
            <a:ext cx="10515600" cy="456141"/>
          </a:xfrm>
        </p:spPr>
        <p:txBody>
          <a:bodyPr>
            <a:normAutofit fontScale="90000"/>
          </a:bodyPr>
          <a:lstStyle/>
          <a:p>
            <a:r>
              <a:rPr lang="en-US" dirty="0"/>
              <a:t>Case Study: Environmental Management in Air Pollution Control</a:t>
            </a:r>
          </a:p>
        </p:txBody>
      </p:sp>
      <p:sp>
        <p:nvSpPr>
          <p:cNvPr id="11" name="TextBox 10">
            <a:extLst>
              <a:ext uri="{FF2B5EF4-FFF2-40B4-BE49-F238E27FC236}">
                <a16:creationId xmlns:a16="http://schemas.microsoft.com/office/drawing/2014/main" id="{F3BEAAFF-2894-4F14-B435-D283A27D3700}"/>
              </a:ext>
            </a:extLst>
          </p:cNvPr>
          <p:cNvSpPr txBox="1"/>
          <p:nvPr/>
        </p:nvSpPr>
        <p:spPr>
          <a:xfrm>
            <a:off x="364067" y="1228005"/>
            <a:ext cx="11573933" cy="1323439"/>
          </a:xfrm>
          <a:prstGeom prst="rect">
            <a:avLst/>
          </a:prstGeom>
          <a:noFill/>
        </p:spPr>
        <p:txBody>
          <a:bodyPr wrap="square">
            <a:spAutoFit/>
          </a:bodyPr>
          <a:lstStyle/>
          <a:p>
            <a:pPr algn="just"/>
            <a:r>
              <a:rPr lang="en-US" sz="2000" dirty="0"/>
              <a:t>Air pollution is a significant environmental challenge affecting human health, biodiversity, and climate. Effective environmental management strategies are essential for mitigating air pollution and ensuring sustainable development. This case study examines air pollution management in </a:t>
            </a:r>
            <a:r>
              <a:rPr lang="en-US" sz="2000" b="1" dirty="0"/>
              <a:t>Delhi, India</a:t>
            </a:r>
            <a:r>
              <a:rPr lang="en-US" sz="2000" dirty="0"/>
              <a:t>, which has faced severe air quality issues due to rapid urbanization, industrialization, and vehicular emissions.</a:t>
            </a:r>
          </a:p>
        </p:txBody>
      </p:sp>
      <p:sp>
        <p:nvSpPr>
          <p:cNvPr id="13" name="TextBox 12">
            <a:extLst>
              <a:ext uri="{FF2B5EF4-FFF2-40B4-BE49-F238E27FC236}">
                <a16:creationId xmlns:a16="http://schemas.microsoft.com/office/drawing/2014/main" id="{7A543255-A8F2-4C37-B79B-99883DDABFF4}"/>
              </a:ext>
            </a:extLst>
          </p:cNvPr>
          <p:cNvSpPr txBox="1"/>
          <p:nvPr/>
        </p:nvSpPr>
        <p:spPr>
          <a:xfrm>
            <a:off x="364067" y="2894001"/>
            <a:ext cx="10515599" cy="3477875"/>
          </a:xfrm>
          <a:prstGeom prst="rect">
            <a:avLst/>
          </a:prstGeom>
          <a:noFill/>
        </p:spPr>
        <p:txBody>
          <a:bodyPr wrap="square">
            <a:spAutoFit/>
          </a:bodyPr>
          <a:lstStyle/>
          <a:p>
            <a:r>
              <a:rPr lang="en-US" sz="2000" b="1" dirty="0"/>
              <a:t>Background: Air Pollution in Delhi</a:t>
            </a:r>
          </a:p>
          <a:p>
            <a:r>
              <a:rPr lang="en-US" sz="2000" dirty="0"/>
              <a:t>Delhi consistently ranks among the most polluted cities in the world, with </a:t>
            </a:r>
            <a:r>
              <a:rPr lang="en-US" sz="2000" b="1" dirty="0"/>
              <a:t>PM2.5 levels often exceeding safe limits</a:t>
            </a:r>
            <a:r>
              <a:rPr lang="en-US" sz="2000" dirty="0"/>
              <a:t> set by the WHO. The primary sources of air pollution include:</a:t>
            </a:r>
          </a:p>
          <a:p>
            <a:pPr>
              <a:buFont typeface="Arial" panose="020B0604020202020204" pitchFamily="34" charset="0"/>
              <a:buChar char="•"/>
            </a:pPr>
            <a:r>
              <a:rPr lang="en-US" sz="2000" b="1" dirty="0"/>
              <a:t>Vehicular emissions</a:t>
            </a:r>
            <a:r>
              <a:rPr lang="en-US" sz="2000" dirty="0"/>
              <a:t> (contributing ~40%)</a:t>
            </a:r>
          </a:p>
          <a:p>
            <a:pPr>
              <a:buFont typeface="Arial" panose="020B0604020202020204" pitchFamily="34" charset="0"/>
              <a:buChar char="•"/>
            </a:pPr>
            <a:r>
              <a:rPr lang="en-US" sz="2000" b="1" dirty="0"/>
              <a:t>Industrial pollution</a:t>
            </a:r>
            <a:endParaRPr lang="en-US" sz="2000" dirty="0"/>
          </a:p>
          <a:p>
            <a:pPr>
              <a:buFont typeface="Arial" panose="020B0604020202020204" pitchFamily="34" charset="0"/>
              <a:buChar char="•"/>
            </a:pPr>
            <a:r>
              <a:rPr lang="en-US" sz="2000" b="1" dirty="0"/>
              <a:t>Construction dust</a:t>
            </a:r>
            <a:endParaRPr lang="en-US" sz="2000" dirty="0"/>
          </a:p>
          <a:p>
            <a:pPr>
              <a:buFont typeface="Arial" panose="020B0604020202020204" pitchFamily="34" charset="0"/>
              <a:buChar char="•"/>
            </a:pPr>
            <a:r>
              <a:rPr lang="en-US" sz="2000" b="1" dirty="0"/>
              <a:t>Biomass burning and stubble burning</a:t>
            </a:r>
            <a:r>
              <a:rPr lang="en-US" sz="2000" dirty="0"/>
              <a:t> (especially in neighboring states)</a:t>
            </a:r>
          </a:p>
          <a:p>
            <a:pPr>
              <a:buFont typeface="Arial" panose="020B0604020202020204" pitchFamily="34" charset="0"/>
              <a:buChar char="•"/>
            </a:pPr>
            <a:r>
              <a:rPr lang="en-US" sz="2000" b="1" dirty="0"/>
              <a:t>Waste burning</a:t>
            </a:r>
            <a:endParaRPr lang="en-US" sz="2000" dirty="0"/>
          </a:p>
          <a:p>
            <a:pPr>
              <a:buFont typeface="Arial" panose="020B0604020202020204" pitchFamily="34" charset="0"/>
              <a:buChar char="•"/>
            </a:pPr>
            <a:r>
              <a:rPr lang="en-US" sz="2000" b="1" dirty="0"/>
              <a:t>Meteorological factors</a:t>
            </a:r>
            <a:r>
              <a:rPr lang="en-US" sz="2000" dirty="0"/>
              <a:t> (such as winter inversion trapping pollutants)</a:t>
            </a:r>
          </a:p>
          <a:p>
            <a:r>
              <a:rPr lang="en-US" sz="2000" dirty="0"/>
              <a:t>The pollution crisis in Delhi worsens during the winter due to temperature inversion and burning of crop residues in nearby states like Punjab and Haryana.</a:t>
            </a:r>
          </a:p>
        </p:txBody>
      </p:sp>
    </p:spTree>
    <p:extLst>
      <p:ext uri="{BB962C8B-B14F-4D97-AF65-F5344CB8AC3E}">
        <p14:creationId xmlns:p14="http://schemas.microsoft.com/office/powerpoint/2010/main" val="1387729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C6C92-CDA7-4365-B33E-4AA0BC0ACA0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64201B2F-FA8E-42FA-A3E7-37A631C7ABEE}"/>
              </a:ext>
            </a:extLst>
          </p:cNvPr>
          <p:cNvPicPr>
            <a:picLocks noChangeAspect="1"/>
          </p:cNvPicPr>
          <p:nvPr/>
        </p:nvPicPr>
        <p:blipFill>
          <a:blip r:embed="rId2"/>
          <a:stretch>
            <a:fillRect/>
          </a:stretch>
        </p:blipFill>
        <p:spPr>
          <a:xfrm>
            <a:off x="838200" y="365125"/>
            <a:ext cx="10515599" cy="5739725"/>
          </a:xfrm>
          <a:prstGeom prst="rect">
            <a:avLst/>
          </a:prstGeom>
        </p:spPr>
      </p:pic>
    </p:spTree>
    <p:extLst>
      <p:ext uri="{BB962C8B-B14F-4D97-AF65-F5344CB8AC3E}">
        <p14:creationId xmlns:p14="http://schemas.microsoft.com/office/powerpoint/2010/main" val="42557927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43F7776-E41E-4B7E-8371-2D95D9599976}"/>
              </a:ext>
            </a:extLst>
          </p:cNvPr>
          <p:cNvSpPr txBox="1"/>
          <p:nvPr/>
        </p:nvSpPr>
        <p:spPr>
          <a:xfrm>
            <a:off x="711199" y="355306"/>
            <a:ext cx="9541933" cy="2862322"/>
          </a:xfrm>
          <a:prstGeom prst="rect">
            <a:avLst/>
          </a:prstGeom>
          <a:noFill/>
        </p:spPr>
        <p:txBody>
          <a:bodyPr wrap="square">
            <a:spAutoFit/>
          </a:bodyPr>
          <a:lstStyle/>
          <a:p>
            <a:r>
              <a:rPr lang="en-US" sz="2000" b="1" dirty="0"/>
              <a:t>Environmental Management Strategies Implemented</a:t>
            </a:r>
          </a:p>
          <a:p>
            <a:r>
              <a:rPr lang="en-US" sz="2000" b="1" dirty="0"/>
              <a:t>1. Regulatory Measures</a:t>
            </a:r>
          </a:p>
          <a:p>
            <a:pPr>
              <a:buFont typeface="Arial" panose="020B0604020202020204" pitchFamily="34" charset="0"/>
              <a:buChar char="•"/>
            </a:pPr>
            <a:r>
              <a:rPr lang="en-US" sz="2000" b="1" dirty="0"/>
              <a:t>Implementation of the Graded Response Action Plan (GRAP)</a:t>
            </a:r>
            <a:r>
              <a:rPr lang="en-US" sz="2000" dirty="0"/>
              <a:t>:</a:t>
            </a:r>
          </a:p>
          <a:p>
            <a:pPr marL="742950" lvl="1" indent="-285750">
              <a:buFont typeface="Arial" panose="020B0604020202020204" pitchFamily="34" charset="0"/>
              <a:buChar char="•"/>
            </a:pPr>
            <a:r>
              <a:rPr lang="en-US" sz="2000" dirty="0"/>
              <a:t>A set of emergency measures activated based on air quality levels.</a:t>
            </a:r>
          </a:p>
          <a:p>
            <a:pPr marL="742950" lvl="1" indent="-285750">
              <a:buFont typeface="Arial" panose="020B0604020202020204" pitchFamily="34" charset="0"/>
              <a:buChar char="•"/>
            </a:pPr>
            <a:r>
              <a:rPr lang="en-US" sz="2000" dirty="0"/>
              <a:t>Includes restrictions on construction, vehicular movement, and industrial operations.</a:t>
            </a:r>
          </a:p>
          <a:p>
            <a:pPr>
              <a:buFont typeface="Arial" panose="020B0604020202020204" pitchFamily="34" charset="0"/>
              <a:buChar char="•"/>
            </a:pPr>
            <a:r>
              <a:rPr lang="en-US" sz="2000" b="1" dirty="0"/>
              <a:t>Odd-Even Vehicle Rule</a:t>
            </a:r>
            <a:r>
              <a:rPr lang="en-US" sz="2000" dirty="0"/>
              <a:t>:</a:t>
            </a:r>
          </a:p>
          <a:p>
            <a:pPr marL="742950" lvl="1" indent="-285750">
              <a:buFont typeface="Arial" panose="020B0604020202020204" pitchFamily="34" charset="0"/>
              <a:buChar char="•"/>
            </a:pPr>
            <a:r>
              <a:rPr lang="en-US" sz="2000" dirty="0"/>
              <a:t>Implemented during peak pollution periods, restricting vehicles based on license plate numbers.</a:t>
            </a:r>
          </a:p>
        </p:txBody>
      </p:sp>
      <p:sp>
        <p:nvSpPr>
          <p:cNvPr id="7" name="TextBox 6">
            <a:extLst>
              <a:ext uri="{FF2B5EF4-FFF2-40B4-BE49-F238E27FC236}">
                <a16:creationId xmlns:a16="http://schemas.microsoft.com/office/drawing/2014/main" id="{12F700DB-479C-4965-B5D6-543AE388D250}"/>
              </a:ext>
            </a:extLst>
          </p:cNvPr>
          <p:cNvSpPr txBox="1"/>
          <p:nvPr/>
        </p:nvSpPr>
        <p:spPr>
          <a:xfrm>
            <a:off x="711199" y="3429000"/>
            <a:ext cx="8890001" cy="1631216"/>
          </a:xfrm>
          <a:prstGeom prst="rect">
            <a:avLst/>
          </a:prstGeom>
          <a:noFill/>
        </p:spPr>
        <p:txBody>
          <a:bodyPr wrap="square">
            <a:spAutoFit/>
          </a:bodyPr>
          <a:lstStyle/>
          <a:p>
            <a:r>
              <a:rPr lang="en-US" sz="2000" b="1" dirty="0"/>
              <a:t>2. Technology-Based Solutions</a:t>
            </a:r>
          </a:p>
          <a:p>
            <a:pPr>
              <a:buFont typeface="Arial" panose="020B0604020202020204" pitchFamily="34" charset="0"/>
              <a:buChar char="•"/>
            </a:pPr>
            <a:r>
              <a:rPr lang="en-US" sz="2000" b="1" dirty="0"/>
              <a:t>Smog Towers</a:t>
            </a:r>
            <a:r>
              <a:rPr lang="en-US" sz="2000" dirty="0"/>
              <a:t>: Large air-purifying structures installed in key locations to reduce airborne pollutants.</a:t>
            </a:r>
          </a:p>
          <a:p>
            <a:pPr>
              <a:buFont typeface="Arial" panose="020B0604020202020204" pitchFamily="34" charset="0"/>
              <a:buChar char="•"/>
            </a:pPr>
            <a:r>
              <a:rPr lang="en-US" sz="2000" b="1" dirty="0"/>
              <a:t>CNG and Electric Vehicles</a:t>
            </a:r>
            <a:r>
              <a:rPr lang="en-US" sz="2000" dirty="0"/>
              <a:t>: Encouragement of cleaner fuel alternatives.</a:t>
            </a:r>
          </a:p>
          <a:p>
            <a:pPr>
              <a:buFont typeface="Arial" panose="020B0604020202020204" pitchFamily="34" charset="0"/>
              <a:buChar char="•"/>
            </a:pPr>
            <a:r>
              <a:rPr lang="en-US" sz="2000" b="1" dirty="0"/>
              <a:t>Piped Natural Gas (PNG)</a:t>
            </a:r>
            <a:r>
              <a:rPr lang="en-US" sz="2000" dirty="0"/>
              <a:t>: Transition from coal-based industries to natural gas</a:t>
            </a:r>
          </a:p>
        </p:txBody>
      </p:sp>
    </p:spTree>
    <p:extLst>
      <p:ext uri="{BB962C8B-B14F-4D97-AF65-F5344CB8AC3E}">
        <p14:creationId xmlns:p14="http://schemas.microsoft.com/office/powerpoint/2010/main" val="3518008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3D83B05-9B09-4A38-BE23-1E41B67ED8B6}"/>
              </a:ext>
            </a:extLst>
          </p:cNvPr>
          <p:cNvSpPr txBox="1"/>
          <p:nvPr/>
        </p:nvSpPr>
        <p:spPr>
          <a:xfrm>
            <a:off x="787400" y="116976"/>
            <a:ext cx="10016067" cy="6370975"/>
          </a:xfrm>
          <a:prstGeom prst="rect">
            <a:avLst/>
          </a:prstGeom>
          <a:noFill/>
        </p:spPr>
        <p:txBody>
          <a:bodyPr wrap="square">
            <a:spAutoFit/>
          </a:bodyPr>
          <a:lstStyle/>
          <a:p>
            <a:r>
              <a:rPr lang="en-US" sz="2400" b="1" dirty="0"/>
              <a:t>3. Public Awareness and Participation</a:t>
            </a:r>
          </a:p>
          <a:p>
            <a:pPr>
              <a:buFont typeface="Arial" panose="020B0604020202020204" pitchFamily="34" charset="0"/>
              <a:buChar char="•"/>
            </a:pPr>
            <a:r>
              <a:rPr lang="en-US" sz="2400" b="1" dirty="0"/>
              <a:t>"Red Light On, </a:t>
            </a:r>
            <a:r>
              <a:rPr lang="en-US" sz="2400" b="1" dirty="0" err="1"/>
              <a:t>Gaadi</a:t>
            </a:r>
            <a:r>
              <a:rPr lang="en-US" sz="2400" b="1" dirty="0"/>
              <a:t> Off" Campaign</a:t>
            </a:r>
            <a:r>
              <a:rPr lang="en-US" sz="2400" dirty="0"/>
              <a:t>: Encouraging motorists to switch off engines at traffic signals.</a:t>
            </a:r>
          </a:p>
          <a:p>
            <a:pPr>
              <a:buFont typeface="Arial" panose="020B0604020202020204" pitchFamily="34" charset="0"/>
              <a:buChar char="•"/>
            </a:pPr>
            <a:r>
              <a:rPr lang="en-US" sz="2400" b="1" dirty="0"/>
              <a:t>Ban on Firecrackers</a:t>
            </a:r>
            <a:r>
              <a:rPr lang="en-US" sz="2400" dirty="0"/>
              <a:t>: To reduce pollution during festive seasons.</a:t>
            </a:r>
          </a:p>
          <a:p>
            <a:pPr>
              <a:buFont typeface="Arial" panose="020B0604020202020204" pitchFamily="34" charset="0"/>
              <a:buChar char="•"/>
            </a:pPr>
            <a:endParaRPr lang="en-US" sz="2400" dirty="0"/>
          </a:p>
          <a:p>
            <a:r>
              <a:rPr lang="en-US" sz="2400" b="1" dirty="0"/>
              <a:t>4. Green Initiatives</a:t>
            </a:r>
          </a:p>
          <a:p>
            <a:pPr>
              <a:buFont typeface="Arial" panose="020B0604020202020204" pitchFamily="34" charset="0"/>
              <a:buChar char="•"/>
            </a:pPr>
            <a:r>
              <a:rPr lang="en-US" sz="2400" b="1" dirty="0"/>
              <a:t>Mass tree plantation drives</a:t>
            </a:r>
            <a:r>
              <a:rPr lang="en-US" sz="2400" dirty="0"/>
              <a:t> to enhance carbon sequestration.</a:t>
            </a:r>
          </a:p>
          <a:p>
            <a:pPr>
              <a:buFont typeface="Arial" panose="020B0604020202020204" pitchFamily="34" charset="0"/>
              <a:buChar char="•"/>
            </a:pPr>
            <a:r>
              <a:rPr lang="en-US" sz="2400" b="1" dirty="0"/>
              <a:t>Introduction of Green War Rooms</a:t>
            </a:r>
            <a:r>
              <a:rPr lang="en-US" sz="2400" dirty="0"/>
              <a:t> to monitor and coordinate air quality improvement actions.</a:t>
            </a:r>
          </a:p>
          <a:p>
            <a:pPr>
              <a:buFont typeface="Arial" panose="020B0604020202020204" pitchFamily="34" charset="0"/>
              <a:buChar char="•"/>
            </a:pPr>
            <a:endParaRPr lang="en-US" sz="2400" dirty="0"/>
          </a:p>
          <a:p>
            <a:r>
              <a:rPr lang="en-US" sz="2400" b="1" dirty="0"/>
              <a:t>5. Monitoring and Data-Driven Policies</a:t>
            </a:r>
          </a:p>
          <a:p>
            <a:pPr>
              <a:buFont typeface="Arial" panose="020B0604020202020204" pitchFamily="34" charset="0"/>
              <a:buChar char="•"/>
            </a:pPr>
            <a:r>
              <a:rPr lang="en-US" sz="2400" b="1" dirty="0"/>
              <a:t>Real-Time Air Quality Index (AQI) Monitoring</a:t>
            </a:r>
            <a:r>
              <a:rPr lang="en-US" sz="2400" dirty="0"/>
              <a:t>:</a:t>
            </a:r>
          </a:p>
          <a:p>
            <a:pPr marL="742950" lvl="1" indent="-285750">
              <a:buFont typeface="Arial" panose="020B0604020202020204" pitchFamily="34" charset="0"/>
              <a:buChar char="•"/>
            </a:pPr>
            <a:r>
              <a:rPr lang="en-US" sz="2400" dirty="0"/>
              <a:t>Government agencies continuously track air quality and publish real-time data for public awareness.</a:t>
            </a:r>
          </a:p>
          <a:p>
            <a:pPr marL="742950" lvl="1" indent="-285750">
              <a:buFont typeface="Arial" panose="020B0604020202020204" pitchFamily="34" charset="0"/>
              <a:buChar char="•"/>
            </a:pPr>
            <a:endParaRPr lang="en-US" sz="2400" dirty="0"/>
          </a:p>
          <a:p>
            <a:pPr>
              <a:buFont typeface="Arial" panose="020B0604020202020204" pitchFamily="34" charset="0"/>
              <a:buChar char="•"/>
            </a:pPr>
            <a:r>
              <a:rPr lang="en-US" sz="2400" b="1" dirty="0"/>
              <a:t>Use of Satellite Data and AI</a:t>
            </a:r>
            <a:r>
              <a:rPr lang="en-US" sz="2400" dirty="0"/>
              <a:t>:</a:t>
            </a:r>
          </a:p>
          <a:p>
            <a:pPr marL="742950" lvl="1" indent="-285750">
              <a:buFont typeface="Arial" panose="020B0604020202020204" pitchFamily="34" charset="0"/>
              <a:buChar char="•"/>
            </a:pPr>
            <a:r>
              <a:rPr lang="en-US" sz="2400" dirty="0"/>
              <a:t>To predict pollution levels and plan interventions in advance.</a:t>
            </a:r>
          </a:p>
        </p:txBody>
      </p:sp>
    </p:spTree>
    <p:extLst>
      <p:ext uri="{BB962C8B-B14F-4D97-AF65-F5344CB8AC3E}">
        <p14:creationId xmlns:p14="http://schemas.microsoft.com/office/powerpoint/2010/main" val="3046384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DC41CD-001B-4952-A7FE-0381785FA128}"/>
              </a:ext>
            </a:extLst>
          </p:cNvPr>
          <p:cNvSpPr txBox="1"/>
          <p:nvPr/>
        </p:nvSpPr>
        <p:spPr>
          <a:xfrm>
            <a:off x="533399" y="698774"/>
            <a:ext cx="10126134" cy="4893647"/>
          </a:xfrm>
          <a:prstGeom prst="rect">
            <a:avLst/>
          </a:prstGeom>
          <a:noFill/>
        </p:spPr>
        <p:txBody>
          <a:bodyPr wrap="square">
            <a:spAutoFit/>
          </a:bodyPr>
          <a:lstStyle/>
          <a:p>
            <a:r>
              <a:rPr lang="en-US" sz="2400" b="1" dirty="0"/>
              <a:t>Outcomes and Challenges</a:t>
            </a:r>
          </a:p>
          <a:p>
            <a:r>
              <a:rPr lang="en-US" sz="2400" b="1" dirty="0"/>
              <a:t>Successes</a:t>
            </a:r>
          </a:p>
          <a:p>
            <a:pPr>
              <a:buFont typeface="Arial" panose="020B0604020202020204" pitchFamily="34" charset="0"/>
              <a:buChar char="•"/>
            </a:pPr>
            <a:r>
              <a:rPr lang="en-US" sz="2400" dirty="0"/>
              <a:t>Reduction in </a:t>
            </a:r>
            <a:r>
              <a:rPr lang="en-US" sz="2400" b="1" dirty="0"/>
              <a:t>SO2 and CO levels</a:t>
            </a:r>
            <a:r>
              <a:rPr lang="en-US" sz="2400" dirty="0"/>
              <a:t> due to cleaner fuel adoption.</a:t>
            </a:r>
          </a:p>
          <a:p>
            <a:pPr>
              <a:buFont typeface="Arial" panose="020B0604020202020204" pitchFamily="34" charset="0"/>
              <a:buChar char="•"/>
            </a:pPr>
            <a:r>
              <a:rPr lang="en-US" sz="2400" dirty="0"/>
              <a:t>Increased </a:t>
            </a:r>
            <a:r>
              <a:rPr lang="en-US" sz="2400" b="1" dirty="0"/>
              <a:t>public awareness</a:t>
            </a:r>
            <a:r>
              <a:rPr lang="en-US" sz="2400" dirty="0"/>
              <a:t> and involvement in air pollution control.</a:t>
            </a:r>
          </a:p>
          <a:p>
            <a:pPr>
              <a:buFont typeface="Arial" panose="020B0604020202020204" pitchFamily="34" charset="0"/>
              <a:buChar char="•"/>
            </a:pPr>
            <a:r>
              <a:rPr lang="en-US" sz="2400" dirty="0"/>
              <a:t>Expansion of </a:t>
            </a:r>
            <a:r>
              <a:rPr lang="en-US" sz="2400" b="1" dirty="0"/>
              <a:t>Delhi Metro and public transport</a:t>
            </a:r>
            <a:r>
              <a:rPr lang="en-US" sz="2400" dirty="0"/>
              <a:t> reducing dependency on private vehicles.</a:t>
            </a:r>
          </a:p>
          <a:p>
            <a:r>
              <a:rPr lang="en-US" sz="2400" b="1" dirty="0"/>
              <a:t>Challenges</a:t>
            </a:r>
          </a:p>
          <a:p>
            <a:pPr>
              <a:buFont typeface="Arial" panose="020B0604020202020204" pitchFamily="34" charset="0"/>
              <a:buChar char="•"/>
            </a:pPr>
            <a:r>
              <a:rPr lang="en-US" sz="2400" b="1" dirty="0"/>
              <a:t>Ineffectiveness of short-term solutions</a:t>
            </a:r>
            <a:r>
              <a:rPr lang="en-US" sz="2400" dirty="0"/>
              <a:t>: Measures like smog towers have limited impact on overall air quality.</a:t>
            </a:r>
          </a:p>
          <a:p>
            <a:pPr>
              <a:buFont typeface="Arial" panose="020B0604020202020204" pitchFamily="34" charset="0"/>
              <a:buChar char="•"/>
            </a:pPr>
            <a:r>
              <a:rPr lang="en-US" sz="2400" b="1" dirty="0"/>
              <a:t>Political and interstate coordination issues</a:t>
            </a:r>
            <a:r>
              <a:rPr lang="en-US" sz="2400" dirty="0"/>
              <a:t>: Stubble burning remains a major concern.</a:t>
            </a:r>
          </a:p>
          <a:p>
            <a:pPr>
              <a:buFont typeface="Arial" panose="020B0604020202020204" pitchFamily="34" charset="0"/>
              <a:buChar char="•"/>
            </a:pPr>
            <a:r>
              <a:rPr lang="en-US" sz="2400" b="1" dirty="0"/>
              <a:t>Lack of strict enforcement</a:t>
            </a:r>
            <a:r>
              <a:rPr lang="en-US" sz="2400" dirty="0"/>
              <a:t>: Despite regulations, violations persist, leading to recurring pollution spikes.</a:t>
            </a:r>
          </a:p>
        </p:txBody>
      </p:sp>
    </p:spTree>
    <p:extLst>
      <p:ext uri="{BB962C8B-B14F-4D97-AF65-F5344CB8AC3E}">
        <p14:creationId xmlns:p14="http://schemas.microsoft.com/office/powerpoint/2010/main" val="637868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F2F74-9C22-44C3-A29C-552B62883B22}"/>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254018DF-392D-4BE1-AACF-994CCBF6333F}"/>
              </a:ext>
            </a:extLst>
          </p:cNvPr>
          <p:cNvPicPr>
            <a:picLocks noGrp="1" noChangeAspect="1"/>
          </p:cNvPicPr>
          <p:nvPr>
            <p:ph idx="1"/>
          </p:nvPr>
        </p:nvPicPr>
        <p:blipFill>
          <a:blip r:embed="rId2"/>
          <a:stretch>
            <a:fillRect/>
          </a:stretch>
        </p:blipFill>
        <p:spPr>
          <a:xfrm>
            <a:off x="838200" y="1397000"/>
            <a:ext cx="10515600" cy="4766733"/>
          </a:xfrm>
        </p:spPr>
      </p:pic>
    </p:spTree>
    <p:extLst>
      <p:ext uri="{BB962C8B-B14F-4D97-AF65-F5344CB8AC3E}">
        <p14:creationId xmlns:p14="http://schemas.microsoft.com/office/powerpoint/2010/main" val="2844653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EC4A6-4549-4480-80FE-E60C21ECC091}"/>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DC212D8-4340-4C06-8571-F1EDE8516D7D}"/>
              </a:ext>
            </a:extLst>
          </p:cNvPr>
          <p:cNvPicPr>
            <a:picLocks noGrp="1" noChangeAspect="1"/>
          </p:cNvPicPr>
          <p:nvPr>
            <p:ph idx="1"/>
          </p:nvPr>
        </p:nvPicPr>
        <p:blipFill>
          <a:blip r:embed="rId2"/>
          <a:stretch>
            <a:fillRect/>
          </a:stretch>
        </p:blipFill>
        <p:spPr>
          <a:xfrm>
            <a:off x="838200" y="1176867"/>
            <a:ext cx="10515600" cy="5000096"/>
          </a:xfrm>
        </p:spPr>
      </p:pic>
    </p:spTree>
    <p:extLst>
      <p:ext uri="{BB962C8B-B14F-4D97-AF65-F5344CB8AC3E}">
        <p14:creationId xmlns:p14="http://schemas.microsoft.com/office/powerpoint/2010/main" val="2248384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6A370-A868-41EA-9F91-0DE11D1605E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E8B91627-CAE7-40D8-8A1E-44D3313CD5B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5239406-CCCD-4048-B995-6A1FB71B309E}"/>
              </a:ext>
            </a:extLst>
          </p:cNvPr>
          <p:cNvPicPr>
            <a:picLocks noChangeAspect="1"/>
          </p:cNvPicPr>
          <p:nvPr/>
        </p:nvPicPr>
        <p:blipFill>
          <a:blip r:embed="rId2"/>
          <a:stretch>
            <a:fillRect/>
          </a:stretch>
        </p:blipFill>
        <p:spPr>
          <a:xfrm>
            <a:off x="838199" y="1485629"/>
            <a:ext cx="10515599" cy="4691334"/>
          </a:xfrm>
          <a:prstGeom prst="rect">
            <a:avLst/>
          </a:prstGeom>
        </p:spPr>
      </p:pic>
    </p:spTree>
    <p:extLst>
      <p:ext uri="{BB962C8B-B14F-4D97-AF65-F5344CB8AC3E}">
        <p14:creationId xmlns:p14="http://schemas.microsoft.com/office/powerpoint/2010/main" val="1053015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505CE-EF71-45C3-829A-00CD4BE81CE4}"/>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7930DD2-FD3F-420C-A31D-724252146412}"/>
              </a:ext>
            </a:extLst>
          </p:cNvPr>
          <p:cNvPicPr>
            <a:picLocks noGrp="1" noChangeAspect="1"/>
          </p:cNvPicPr>
          <p:nvPr>
            <p:ph idx="1"/>
          </p:nvPr>
        </p:nvPicPr>
        <p:blipFill>
          <a:blip r:embed="rId2"/>
          <a:stretch>
            <a:fillRect/>
          </a:stretch>
        </p:blipFill>
        <p:spPr>
          <a:xfrm>
            <a:off x="838200" y="1825625"/>
            <a:ext cx="10515600" cy="4351338"/>
          </a:xfrm>
        </p:spPr>
      </p:pic>
    </p:spTree>
    <p:extLst>
      <p:ext uri="{BB962C8B-B14F-4D97-AF65-F5344CB8AC3E}">
        <p14:creationId xmlns:p14="http://schemas.microsoft.com/office/powerpoint/2010/main" val="1658592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E1C10-89E6-41A6-8A97-BB2AC420815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F3AC62-60F4-45A6-AAFD-9A564AA4F48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176257-E3C0-4312-A6E7-21587FD22347}"/>
              </a:ext>
            </a:extLst>
          </p:cNvPr>
          <p:cNvPicPr>
            <a:picLocks noChangeAspect="1"/>
          </p:cNvPicPr>
          <p:nvPr/>
        </p:nvPicPr>
        <p:blipFill>
          <a:blip r:embed="rId2"/>
          <a:stretch>
            <a:fillRect/>
          </a:stretch>
        </p:blipFill>
        <p:spPr>
          <a:xfrm>
            <a:off x="838200" y="709233"/>
            <a:ext cx="10574867" cy="5439534"/>
          </a:xfrm>
          <a:prstGeom prst="rect">
            <a:avLst/>
          </a:prstGeom>
        </p:spPr>
      </p:pic>
    </p:spTree>
    <p:extLst>
      <p:ext uri="{BB962C8B-B14F-4D97-AF65-F5344CB8AC3E}">
        <p14:creationId xmlns:p14="http://schemas.microsoft.com/office/powerpoint/2010/main" val="875665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078E5-E11D-4B87-B99D-7B9CDED66C2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BBEA77B-85B8-4330-A942-C179C46D9048}"/>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7B7B7E7D-ED6E-493F-83C4-7EC7EB961747}"/>
              </a:ext>
            </a:extLst>
          </p:cNvPr>
          <p:cNvPicPr>
            <a:picLocks noChangeAspect="1"/>
          </p:cNvPicPr>
          <p:nvPr/>
        </p:nvPicPr>
        <p:blipFill>
          <a:blip r:embed="rId2"/>
          <a:stretch>
            <a:fillRect/>
          </a:stretch>
        </p:blipFill>
        <p:spPr>
          <a:xfrm>
            <a:off x="956732" y="799733"/>
            <a:ext cx="10397067" cy="5258534"/>
          </a:xfrm>
          <a:prstGeom prst="rect">
            <a:avLst/>
          </a:prstGeom>
        </p:spPr>
      </p:pic>
    </p:spTree>
    <p:extLst>
      <p:ext uri="{BB962C8B-B14F-4D97-AF65-F5344CB8AC3E}">
        <p14:creationId xmlns:p14="http://schemas.microsoft.com/office/powerpoint/2010/main" val="777711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4F7C8-DF8A-42F5-BD08-70E8E7E12286}"/>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3D366D5-A2EA-4DAC-95DC-CF3239EA34DE}"/>
              </a:ext>
            </a:extLst>
          </p:cNvPr>
          <p:cNvPicPr>
            <a:picLocks noGrp="1" noChangeAspect="1"/>
          </p:cNvPicPr>
          <p:nvPr>
            <p:ph idx="1"/>
          </p:nvPr>
        </p:nvPicPr>
        <p:blipFill>
          <a:blip r:embed="rId2"/>
          <a:stretch>
            <a:fillRect/>
          </a:stretch>
        </p:blipFill>
        <p:spPr>
          <a:xfrm>
            <a:off x="838200" y="736600"/>
            <a:ext cx="10515599" cy="5440363"/>
          </a:xfrm>
        </p:spPr>
      </p:pic>
    </p:spTree>
    <p:extLst>
      <p:ext uri="{BB962C8B-B14F-4D97-AF65-F5344CB8AC3E}">
        <p14:creationId xmlns:p14="http://schemas.microsoft.com/office/powerpoint/2010/main" val="1330490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0019A86376952479BAE0770314BA457" ma:contentTypeVersion="1" ma:contentTypeDescription="Create a new document." ma:contentTypeScope="" ma:versionID="5ff2863837e505be8913565c1d7f4296">
  <xsd:schema xmlns:xsd="http://www.w3.org/2001/XMLSchema" xmlns:xs="http://www.w3.org/2001/XMLSchema" xmlns:p="http://schemas.microsoft.com/office/2006/metadata/properties" xmlns:ns3="4fe29bc7-215c-4cad-a29c-731a9857947a" targetNamespace="http://schemas.microsoft.com/office/2006/metadata/properties" ma:root="true" ma:fieldsID="476bb8c4a8087d40a7754d43a8046d22" ns3:_="">
    <xsd:import namespace="4fe29bc7-215c-4cad-a29c-731a9857947a"/>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e29bc7-215c-4cad-a29c-731a9857947a"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9730CB5-3CC4-4F8A-A1AA-D891765DCE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fe29bc7-215c-4cad-a29c-731a98579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E3F965-7A0F-4FA2-84CB-8C07F67AC800}">
  <ds:schemaRefs>
    <ds:schemaRef ds:uri="http://schemas.microsoft.com/sharepoint/v3/contenttype/forms"/>
  </ds:schemaRefs>
</ds:datastoreItem>
</file>

<file path=customXml/itemProps3.xml><?xml version="1.0" encoding="utf-8"?>
<ds:datastoreItem xmlns:ds="http://schemas.openxmlformats.org/officeDocument/2006/customXml" ds:itemID="{8D70AADF-FC46-43FD-80BF-7055890A27F7}">
  <ds:schemaRefs>
    <ds:schemaRef ds:uri="http://www.w3.org/XML/1998/namespace"/>
    <ds:schemaRef ds:uri="http://purl.org/dc/dcmitype/"/>
    <ds:schemaRef ds:uri="http://purl.org/dc/terms/"/>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4fe29bc7-215c-4cad-a29c-731a9857947a"/>
  </ds:schemaRefs>
</ds:datastoreItem>
</file>

<file path=docProps/app.xml><?xml version="1.0" encoding="utf-8"?>
<Properties xmlns="http://schemas.openxmlformats.org/officeDocument/2006/extended-properties" xmlns:vt="http://schemas.openxmlformats.org/officeDocument/2006/docPropsVTypes">
  <TotalTime>41</TotalTime>
  <Words>1375</Words>
  <Application>Microsoft Office PowerPoint</Application>
  <PresentationFormat>Widescreen</PresentationFormat>
  <Paragraphs>130</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Case Study of Water Pollution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Study on Environmental Management in Water Resource Management </vt:lpstr>
      <vt:lpstr>PowerPoint Presentation</vt:lpstr>
      <vt:lpstr>PowerPoint Presentation</vt:lpstr>
      <vt:lpstr>Case Study: Environmental Management in Overpopulated Regions </vt:lpstr>
      <vt:lpstr>PowerPoint Presentation</vt:lpstr>
      <vt:lpstr>PowerPoint Presentation</vt:lpstr>
      <vt:lpstr>PowerPoint Presentation</vt:lpstr>
      <vt:lpstr>Case Study: Environmental Management in Air Pollution Control</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of Water Pollution</dc:title>
  <dc:creator>Govind Wakure</dc:creator>
  <cp:lastModifiedBy>Govind Wakure</cp:lastModifiedBy>
  <cp:revision>25</cp:revision>
  <dcterms:created xsi:type="dcterms:W3CDTF">2025-02-03T08:55:38Z</dcterms:created>
  <dcterms:modified xsi:type="dcterms:W3CDTF">2025-02-03T09:37:24Z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0x010100E0019A86376952479BAE0770314BA457</vt:lpwstr>
  </property>
</Properties>
</file>

<file path=docProps/thumbnail.jpeg>
</file>